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2" r:id="rId8"/>
    <p:sldId id="263" r:id="rId9"/>
    <p:sldId id="261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V&#205;ZBIZTONS&#193;GI%20SZAB&#193;LYOK.docx" TargetMode="External"/><Relationship Id="rId2" Type="http://schemas.openxmlformats.org/officeDocument/2006/relationships/hyperlink" Target="T&#225;boroz&#225;si%20h&#225;zirend%202026%20(1)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k.h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Alm&#225;di26-%20t&#225;borterv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Z&#220;L&#336;I%20NYILATKOZAT%20II..docx" TargetMode="External"/><Relationship Id="rId2" Type="http://schemas.openxmlformats.org/officeDocument/2006/relationships/hyperlink" Target="Sz&#252;l&#337;i%20nyilatkozat%20I.%20e&#252;.%20(1).docx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5B8E5454-2A42-4229-B5D3-5ED8EC70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3452" y="3876261"/>
            <a:ext cx="2958549" cy="1699591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>
                <a:solidFill>
                  <a:srgbClr val="002060"/>
                </a:solidFill>
                <a:latin typeface="Brush Script MT" panose="03060802040406070304" pitchFamily="66" charset="0"/>
              </a:rPr>
              <a:t> Balatonalmádi </a:t>
            </a:r>
          </a:p>
          <a:p>
            <a:pPr algn="ctr"/>
            <a:r>
              <a:rPr lang="hu-HU" sz="4000" b="1" dirty="0">
                <a:solidFill>
                  <a:srgbClr val="002060"/>
                </a:solidFill>
                <a:latin typeface="Brush Script MT" panose="03060802040406070304" pitchFamily="66" charset="0"/>
              </a:rPr>
              <a:t>nyári tábor </a:t>
            </a:r>
          </a:p>
          <a:p>
            <a:pPr algn="ctr"/>
            <a:r>
              <a:rPr lang="hu-HU" sz="3200" b="1" dirty="0">
                <a:solidFill>
                  <a:srgbClr val="002060"/>
                </a:solidFill>
                <a:latin typeface="Brush Script MT" panose="03060802040406070304" pitchFamily="66" charset="0"/>
              </a:rPr>
              <a:t>2026. július 6.-11.</a:t>
            </a:r>
          </a:p>
          <a:p>
            <a:endParaRPr lang="hu-HU" sz="5400" b="1" dirty="0">
              <a:solidFill>
                <a:srgbClr val="00206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8F77B4F-8F1B-4637-AAD8-E37DC9DA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375"/>
            <a:ext cx="9153939" cy="5377068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05858F1-A4D7-420C-A159-7F8059EB8CB3}"/>
              </a:ext>
            </a:extLst>
          </p:cNvPr>
          <p:cNvSpPr txBox="1"/>
          <p:nvPr/>
        </p:nvSpPr>
        <p:spPr>
          <a:xfrm>
            <a:off x="119271" y="1013790"/>
            <a:ext cx="8746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latin typeface="Brush Script MT" panose="03060802040406070304" pitchFamily="66" charset="0"/>
              </a:rPr>
              <a:t>  </a:t>
            </a:r>
            <a:r>
              <a:rPr lang="hu-HU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SZÜLŐI  TÁJÉKOZTATÓ</a:t>
            </a:r>
          </a:p>
          <a:p>
            <a:pPr algn="ctr"/>
            <a:r>
              <a:rPr lang="hu-H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Eger, 2026. június 18.</a:t>
            </a:r>
          </a:p>
        </p:txBody>
      </p:sp>
    </p:spTree>
    <p:extLst>
      <p:ext uri="{BB962C8B-B14F-4D97-AF65-F5344CB8AC3E}">
        <p14:creationId xmlns:p14="http://schemas.microsoft.com/office/powerpoint/2010/main" val="89312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469AAA-D8C4-43EB-9A86-116881F6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6600" dirty="0">
                <a:latin typeface="Brush Script MT" panose="03060802040406070304" pitchFamily="66" charset="0"/>
              </a:rPr>
            </a:br>
            <a:br>
              <a:rPr lang="hu-HU" sz="6600" dirty="0">
                <a:latin typeface="Brush Script MT" panose="03060802040406070304" pitchFamily="66" charset="0"/>
              </a:rPr>
            </a:br>
            <a:br>
              <a:rPr lang="hu-HU" sz="6600" dirty="0">
                <a:latin typeface="Brush Script MT" panose="03060802040406070304" pitchFamily="66" charset="0"/>
              </a:rPr>
            </a:br>
            <a:r>
              <a:rPr lang="hu-HU" sz="6600" dirty="0">
                <a:latin typeface="Brush Script MT" panose="03060802040406070304" pitchFamily="66" charset="0"/>
              </a:rPr>
              <a:t>Biztonság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9C2D68-22C2-43BC-8FE6-D8C32B4DE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sz="3200" dirty="0"/>
              <a:t>zárt terület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200" dirty="0"/>
              <a:t>jelölő kendő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200" dirty="0"/>
              <a:t>éjszakai ügyelet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200" dirty="0"/>
              <a:t>kamerarendszer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200" dirty="0"/>
              <a:t>tábori szabályok</a:t>
            </a:r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14F62A6A-00C0-4072-95FC-F614326DD6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3798" y="1235279"/>
            <a:ext cx="4132451" cy="41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7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AB5D75-53FB-4A25-A33C-B43383AA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9" y="2735821"/>
            <a:ext cx="3395254" cy="4607660"/>
          </a:xfrm>
        </p:spPr>
        <p:txBody>
          <a:bodyPr>
            <a:normAutofit/>
          </a:bodyPr>
          <a:lstStyle/>
          <a:p>
            <a:r>
              <a:rPr lang="hu-HU" sz="5400" dirty="0">
                <a:latin typeface="Brush Script MT" panose="03060802040406070304" pitchFamily="66" charset="0"/>
              </a:rPr>
              <a:t>Játékszabályok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5B15E3-0990-4308-83F0-05C20D592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800" dirty="0"/>
              <a:t>Az iskola házirendje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CRK házirendje </a:t>
            </a:r>
            <a:r>
              <a:rPr lang="hu-HU" sz="2800" dirty="0">
                <a:hlinkClick r:id="rId2" action="ppaction://hlinkfile"/>
              </a:rPr>
              <a:t>&gt;itt&lt;</a:t>
            </a:r>
            <a:endParaRPr lang="hu-HU" sz="2800" dirty="0"/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Vízbiztonsági szabályok </a:t>
            </a:r>
            <a:r>
              <a:rPr lang="hu-HU" sz="2800" dirty="0">
                <a:solidFill>
                  <a:srgbClr val="92D050"/>
                </a:solidFill>
                <a:hlinkClick r:id="rId3" action="ppaction://hlinkfile"/>
              </a:rPr>
              <a:t>&gt;itt&lt;</a:t>
            </a:r>
            <a:endParaRPr lang="hu-HU" sz="2800" dirty="0">
              <a:solidFill>
                <a:srgbClr val="92D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2800" dirty="0"/>
              <a:t>A táborvezetés által előírt szabályok</a:t>
            </a:r>
          </a:p>
          <a:p>
            <a:pPr marL="0" indent="0">
              <a:buNone/>
            </a:pPr>
            <a:endParaRPr lang="hu-HU" sz="2800" dirty="0"/>
          </a:p>
          <a:p>
            <a:pPr marL="0" indent="0" algn="ctr">
              <a:buNone/>
            </a:pPr>
            <a:r>
              <a:rPr lang="hu-HU" sz="2800" b="1" dirty="0">
                <a:solidFill>
                  <a:srgbClr val="FF0000"/>
                </a:solidFill>
              </a:rPr>
              <a:t>Kérjük a szülők megerősítését!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DAA5537-413B-4C23-A28D-69374D03D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38658" y="2829563"/>
            <a:ext cx="3816945" cy="33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3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C0F3E0-003F-4550-AE49-D714B41F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r>
              <a:rPr lang="hu-HU" sz="6000" dirty="0">
                <a:latin typeface="Brush Script MT" panose="03060802040406070304" pitchFamily="66" charset="0"/>
              </a:rPr>
              <a:t>Indulás,</a:t>
            </a:r>
            <a:br>
              <a:rPr lang="hu-HU" sz="6000" dirty="0">
                <a:latin typeface="Brush Script MT" panose="03060802040406070304" pitchFamily="66" charset="0"/>
              </a:rPr>
            </a:br>
            <a:r>
              <a:rPr lang="hu-HU" sz="6000" dirty="0">
                <a:latin typeface="Brush Script MT" panose="03060802040406070304" pitchFamily="66" charset="0"/>
              </a:rPr>
              <a:t>Érkezés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3F925A-AA14-417E-B5FE-1FD87EA1A9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b="1" dirty="0"/>
              <a:t>Gyülekező:</a:t>
            </a:r>
          </a:p>
          <a:p>
            <a:pPr marL="0" indent="0">
              <a:buNone/>
            </a:pPr>
            <a:r>
              <a:rPr lang="hu-HU" sz="2800" dirty="0"/>
              <a:t>2026.július 6. hétfő 6.30</a:t>
            </a:r>
          </a:p>
          <a:p>
            <a:pPr marL="0" indent="0">
              <a:buNone/>
            </a:pPr>
            <a:r>
              <a:rPr lang="hu-HU" sz="2800" dirty="0"/>
              <a:t>Ady E. úti parkoló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/>
              <a:t>Indulás:</a:t>
            </a:r>
          </a:p>
          <a:p>
            <a:pPr marL="0" indent="0">
              <a:buNone/>
            </a:pPr>
            <a:r>
              <a:rPr lang="hu-HU" sz="2800" dirty="0"/>
              <a:t>7:00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B1D692F-056A-4557-906A-C6BA666AF2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b="1" dirty="0"/>
              <a:t>Érkezés:</a:t>
            </a:r>
          </a:p>
          <a:p>
            <a:pPr marL="0" indent="0">
              <a:buNone/>
            </a:pPr>
            <a:r>
              <a:rPr lang="hu-HU" sz="2800" dirty="0"/>
              <a:t>2026. július 11-én</a:t>
            </a:r>
          </a:p>
          <a:p>
            <a:pPr marL="0" indent="0">
              <a:buNone/>
            </a:pPr>
            <a:r>
              <a:rPr lang="hu-HU" sz="2800" dirty="0"/>
              <a:t>Várhatóan: 14.00-15:00   (telefon)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2"/>
                </a:solidFill>
              </a:rPr>
              <a:t>Ady E. úti parkoló</a:t>
            </a:r>
          </a:p>
          <a:p>
            <a:pPr marL="0" indent="0"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5CEE59A-4594-47DF-A0CE-66483712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632" y="3604133"/>
            <a:ext cx="4239029" cy="26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DCB412-ACBF-4D51-B5D7-E1E5D027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r>
              <a:rPr lang="hu-HU" sz="6000" dirty="0">
                <a:latin typeface="Brush Script MT" panose="03060802040406070304" pitchFamily="66" charset="0"/>
              </a:rPr>
              <a:t>Költségek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8280B6-1058-4416-92C8-F876A303D0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77500" lnSpcReduction="20000"/>
          </a:bodyPr>
          <a:lstStyle/>
          <a:p>
            <a:r>
              <a:rPr lang="hu-HU" sz="2700" b="1" dirty="0"/>
              <a:t>A tábor díja 65000 Ft</a:t>
            </a:r>
          </a:p>
          <a:p>
            <a:pPr>
              <a:buFontTx/>
              <a:buChar char="-"/>
            </a:pPr>
            <a:r>
              <a:rPr lang="hu-HU" sz="2700" dirty="0"/>
              <a:t>88.000 szállás + 5 nap/3x-i étkezés-névre szóló számla-ebből fenntartó 38. 000 Ft-ot biztosít</a:t>
            </a:r>
          </a:p>
          <a:p>
            <a:pPr>
              <a:buFontTx/>
              <a:buChar char="-"/>
            </a:pPr>
            <a:r>
              <a:rPr lang="hu-HU" sz="2700" dirty="0"/>
              <a:t>15000 Ft egyéb költségek</a:t>
            </a:r>
          </a:p>
          <a:p>
            <a:pPr marL="0" indent="0">
              <a:buNone/>
            </a:pPr>
            <a:r>
              <a:rPr lang="hu-HU" sz="2800" i="1" dirty="0"/>
              <a:t>	</a:t>
            </a:r>
          </a:p>
          <a:p>
            <a:pPr marL="0" indent="0">
              <a:buNone/>
            </a:pPr>
            <a:r>
              <a:rPr lang="hu-HU" sz="2800" dirty="0"/>
              <a:t>Utazás 12900 Ft/fő és strandbelépők 2750 Ft/fő (iskola </a:t>
            </a:r>
            <a:r>
              <a:rPr lang="hu-HU" sz="2800" b="1" dirty="0"/>
              <a:t>15650 Ft/fő</a:t>
            </a:r>
            <a:r>
              <a:rPr lang="hu-HU" sz="2800" dirty="0"/>
              <a:t>) az iskola állja</a:t>
            </a:r>
          </a:p>
          <a:p>
            <a:pPr>
              <a:buFontTx/>
              <a:buChar char="-"/>
            </a:pPr>
            <a:endParaRPr lang="hu-H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sz="2800" b="1" u="sng" dirty="0">
                <a:solidFill>
                  <a:srgbClr val="0070C0"/>
                </a:solidFill>
              </a:rPr>
              <a:t>Teljes költség:</a:t>
            </a:r>
          </a:p>
          <a:p>
            <a:pPr marL="0" indent="0">
              <a:buNone/>
            </a:pPr>
            <a:r>
              <a:rPr lang="hu-HU" sz="2800" b="1" dirty="0">
                <a:solidFill>
                  <a:srgbClr val="0070C0"/>
                </a:solidFill>
              </a:rPr>
              <a:t>Kb. 125.000  Ft </a:t>
            </a:r>
          </a:p>
          <a:p>
            <a:pPr marL="0" indent="0">
              <a:buNone/>
            </a:pPr>
            <a:endParaRPr lang="hu-H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603FCD8-91E3-492C-8EA8-4ABAA80841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77500" lnSpcReduction="20000"/>
          </a:bodyPr>
          <a:lstStyle/>
          <a:p>
            <a:r>
              <a:rPr lang="hu-HU" sz="2700" b="1" dirty="0"/>
              <a:t>Költőpénz:</a:t>
            </a:r>
            <a:r>
              <a:rPr lang="hu-HU" sz="2700" dirty="0"/>
              <a:t> </a:t>
            </a:r>
          </a:p>
          <a:p>
            <a:pPr>
              <a:buFontTx/>
              <a:buChar char="-"/>
            </a:pPr>
            <a:r>
              <a:rPr lang="hu-HU" sz="2700" dirty="0"/>
              <a:t>Úticsomag a vissza útra ?</a:t>
            </a:r>
          </a:p>
          <a:p>
            <a:pPr>
              <a:buFontTx/>
              <a:buChar char="-"/>
            </a:pPr>
            <a:r>
              <a:rPr lang="hu-HU" sz="2700" dirty="0"/>
              <a:t>Fagyi, jégkrém a strandon</a:t>
            </a:r>
          </a:p>
          <a:p>
            <a:pPr>
              <a:buFontTx/>
              <a:buChar char="-"/>
            </a:pPr>
            <a:r>
              <a:rPr lang="hu-HU" sz="2700" dirty="0"/>
              <a:t>Üdítő, </a:t>
            </a:r>
            <a:r>
              <a:rPr lang="hu-HU" sz="2700" dirty="0" err="1"/>
              <a:t>rágcsi</a:t>
            </a:r>
            <a:r>
              <a:rPr lang="hu-HU" sz="2700" dirty="0"/>
              <a:t> vásárlás (Penny)</a:t>
            </a:r>
          </a:p>
          <a:p>
            <a:pPr>
              <a:buFontTx/>
              <a:buChar char="-"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D103C42-8837-48DF-903A-14E6FCBD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541" y="3780148"/>
            <a:ext cx="3051299" cy="22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5D1DF6-BFE7-447D-9BE4-43F49A0E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7200" dirty="0">
                <a:latin typeface="Brush Script MT" panose="03060802040406070304" pitchFamily="66" charset="0"/>
              </a:rPr>
            </a:br>
            <a:br>
              <a:rPr lang="hu-HU" sz="7200" dirty="0">
                <a:latin typeface="Brush Script MT" panose="03060802040406070304" pitchFamily="66" charset="0"/>
              </a:rPr>
            </a:br>
            <a:br>
              <a:rPr lang="hu-HU" sz="7200" dirty="0">
                <a:latin typeface="Brush Script MT" panose="03060802040406070304" pitchFamily="66" charset="0"/>
              </a:rPr>
            </a:br>
            <a:r>
              <a:rPr lang="hu-HU" sz="7200" dirty="0">
                <a:latin typeface="Brush Script MT" panose="03060802040406070304" pitchFamily="66" charset="0"/>
              </a:rPr>
              <a:t>Kérés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2E6003-489D-4851-872D-D6A928FD6C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Ne látogassanak!</a:t>
            </a:r>
          </a:p>
          <a:p>
            <a:r>
              <a:rPr lang="hu-HU" dirty="0"/>
              <a:t>Ne telefonáljanak!</a:t>
            </a:r>
          </a:p>
          <a:p>
            <a:r>
              <a:rPr lang="hu-HU" dirty="0"/>
              <a:t> A szülők megszavazták , hogy a telefonokat csak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bizonyos idősávokban </a:t>
            </a:r>
            <a:r>
              <a:rPr lang="hu-HU" dirty="0"/>
              <a:t>használhatják a diákok. </a:t>
            </a:r>
          </a:p>
          <a:p>
            <a:r>
              <a:rPr lang="hu-HU" dirty="0"/>
              <a:t>A gyerekek  nekünk szóljanak, ha gondjuk van!</a:t>
            </a:r>
          </a:p>
          <a:p>
            <a:r>
              <a:rPr lang="hu-HU" dirty="0"/>
              <a:t>Örömmel veszünk felajánlást jutalmazáshoz, kézműves foglalkozáshoz.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6FA067C-70F4-4D9F-9439-0D9C0DD87A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2632" y="3565718"/>
            <a:ext cx="4273571" cy="24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6CC382-39F7-4A47-84C5-BACF47DD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r>
              <a:rPr lang="hu-HU" sz="6000" dirty="0">
                <a:latin typeface="Brush Script MT" panose="03060802040406070304" pitchFamily="66" charset="0"/>
              </a:rPr>
              <a:t> A csapat</a:t>
            </a:r>
            <a:br>
              <a:rPr lang="hu-HU" sz="6000" dirty="0">
                <a:latin typeface="Brush Script MT" panose="03060802040406070304" pitchFamily="66" charset="0"/>
              </a:rPr>
            </a:br>
            <a:endParaRPr lang="hu-HU" sz="6000" dirty="0">
              <a:latin typeface="Brush Script MT" panose="03060802040406070304" pitchFamily="66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1D4F82-1020-492C-9DEE-A2B93E159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01278"/>
            <a:ext cx="3796080" cy="51880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b="1" dirty="0"/>
              <a:t>100 </a:t>
            </a:r>
            <a:r>
              <a:rPr lang="hu-HU" dirty="0"/>
              <a:t>fő gimnazista</a:t>
            </a:r>
          </a:p>
          <a:p>
            <a:pPr marL="0" indent="0">
              <a:buNone/>
            </a:pPr>
            <a:r>
              <a:rPr lang="hu-HU" dirty="0"/>
              <a:t>	42 fiú          </a:t>
            </a:r>
          </a:p>
          <a:p>
            <a:pPr marL="0" indent="0">
              <a:buNone/>
            </a:pPr>
            <a:r>
              <a:rPr lang="hu-HU"/>
              <a:t> 	58 </a:t>
            </a:r>
            <a:r>
              <a:rPr lang="hu-HU" dirty="0"/>
              <a:t>lány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b="1" dirty="0"/>
              <a:t>8</a:t>
            </a:r>
            <a:r>
              <a:rPr lang="hu-HU" dirty="0"/>
              <a:t> kísérő tanár:</a:t>
            </a:r>
          </a:p>
          <a:p>
            <a:pPr marL="0" indent="0">
              <a:buNone/>
            </a:pPr>
            <a:r>
              <a:rPr lang="hu-HU" dirty="0"/>
              <a:t>Asszonyi Evelin, Árvainé Kovács Krisztina, Bozsik Zoltán, Éliás Máté,  </a:t>
            </a:r>
            <a:r>
              <a:rPr lang="hu-HU" dirty="0" err="1"/>
              <a:t>Prázmári</a:t>
            </a:r>
            <a:r>
              <a:rPr lang="hu-HU" dirty="0"/>
              <a:t> Éva, Kása Márk, </a:t>
            </a:r>
            <a:r>
              <a:rPr lang="hu-HU" dirty="0" err="1"/>
              <a:t>dr</a:t>
            </a:r>
            <a:r>
              <a:rPr lang="hu-HU" dirty="0"/>
              <a:t> Szabó Zsuzsanna,  </a:t>
            </a:r>
          </a:p>
          <a:p>
            <a:pPr marL="0" indent="0">
              <a:buNone/>
            </a:pPr>
            <a:r>
              <a:rPr lang="hu-HU" b="1" dirty="0" err="1"/>
              <a:t>Bedécs</a:t>
            </a:r>
            <a:r>
              <a:rPr lang="hu-HU" b="1" dirty="0"/>
              <a:t> Szilvia táborvezető</a:t>
            </a:r>
          </a:p>
          <a:p>
            <a:pPr marL="0" indent="0">
              <a:buNone/>
            </a:pPr>
            <a:r>
              <a:rPr lang="hu-HU" b="1" dirty="0"/>
              <a:t>bedecsszilviaof@gmail.com</a:t>
            </a:r>
          </a:p>
          <a:p>
            <a:pPr marL="0" indent="0">
              <a:buNone/>
            </a:pPr>
            <a:r>
              <a:rPr lang="hu-HU" b="1" dirty="0"/>
              <a:t>Tel: +36 20 9136 223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383A4FF-0DEA-4F89-8BA7-280BB01B95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9474" y="2243578"/>
            <a:ext cx="4351737" cy="30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FD98EB-96E5-45E3-B767-5C87BCB4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4800" dirty="0">
                <a:latin typeface="Brush Script MT" panose="03060802040406070304" pitchFamily="66" charset="0"/>
              </a:rPr>
            </a:br>
            <a:br>
              <a:rPr lang="hu-HU" sz="4800" dirty="0">
                <a:latin typeface="Brush Script MT" panose="03060802040406070304" pitchFamily="66" charset="0"/>
              </a:rPr>
            </a:br>
            <a:br>
              <a:rPr lang="hu-HU" sz="4800" dirty="0">
                <a:latin typeface="Brush Script MT" panose="03060802040406070304" pitchFamily="66" charset="0"/>
              </a:rPr>
            </a:br>
            <a:r>
              <a:rPr lang="hu-HU" sz="7200" dirty="0">
                <a:latin typeface="Brush Script MT" panose="03060802040406070304" pitchFamily="66" charset="0"/>
              </a:rPr>
              <a:t>Hová megyünk?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C68403-24AB-425E-BCFC-89E106A0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latin typeface="+mj-lt"/>
                <a:cs typeface="Arial" panose="020B0604020202020204" pitchFamily="34" charset="0"/>
              </a:rPr>
              <a:t>Ciszterci Rekreációs Központ	</a:t>
            </a:r>
            <a:r>
              <a:rPr lang="hu-HU" sz="2800" b="1" dirty="0">
                <a:latin typeface="+mj-lt"/>
                <a:cs typeface="Arial" panose="020B0604020202020204" pitchFamily="34" charset="0"/>
                <a:hlinkClick r:id="rId2"/>
              </a:rPr>
              <a:t>crk.hu</a:t>
            </a:r>
            <a:endParaRPr lang="hu-HU" sz="28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dirty="0">
                <a:latin typeface="+mj-lt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0796D32-F2E8-4F36-8279-E2B929F7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778" y="775496"/>
            <a:ext cx="5975690" cy="39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7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2AF677-67B4-4821-B987-A27DD091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9505" cy="4626514"/>
          </a:xfrm>
        </p:spPr>
        <p:txBody>
          <a:bodyPr>
            <a:normAutofit/>
          </a:bodyPr>
          <a:lstStyle/>
          <a:p>
            <a:br>
              <a:rPr lang="hu-HU" sz="7200" dirty="0">
                <a:latin typeface="Brush Script MT" panose="03060802040406070304" pitchFamily="66" charset="0"/>
              </a:rPr>
            </a:br>
            <a:br>
              <a:rPr lang="hu-HU" sz="7200" dirty="0">
                <a:latin typeface="Brush Script MT" panose="03060802040406070304" pitchFamily="66" charset="0"/>
              </a:rPr>
            </a:br>
            <a:r>
              <a:rPr lang="hu-HU" sz="7200" dirty="0">
                <a:latin typeface="Brush Script MT" panose="03060802040406070304" pitchFamily="66" charset="0"/>
              </a:rPr>
              <a:t>Mit csinálunk?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B27303-8EBC-4C15-B5B8-6B784C645A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Programok: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strand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túra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hajókirándulás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kézművesfoglalkozás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fakultatív programok 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csapatépítő játékok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  Tervezet </a:t>
            </a:r>
            <a:r>
              <a:rPr lang="hu-HU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&gt;itt&lt;</a:t>
            </a:r>
            <a:endParaRPr lang="hu-HU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0FB0D1C-69A3-4C19-BF1D-7EBA7CCC96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56602" y="822723"/>
            <a:ext cx="4044263" cy="303319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C1B0829-514B-401B-B994-494C6C1C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602" y="3953807"/>
            <a:ext cx="4071026" cy="20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0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B72001-9E3A-4382-9E6D-F1F6B49D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7200" dirty="0">
                <a:latin typeface="Brush Script MT" panose="03060802040406070304" pitchFamily="66" charset="0"/>
              </a:rPr>
            </a:br>
            <a:br>
              <a:rPr lang="hu-HU" sz="7200" dirty="0">
                <a:latin typeface="Brush Script MT" panose="03060802040406070304" pitchFamily="66" charset="0"/>
              </a:rPr>
            </a:br>
            <a:r>
              <a:rPr lang="hu-HU" sz="7200" dirty="0">
                <a:latin typeface="Brush Script MT" panose="03060802040406070304" pitchFamily="66" charset="0"/>
              </a:rPr>
              <a:t>Mit eszünk?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A7800D-6B8B-4CC5-96EC-82B1644169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r>
              <a:rPr lang="hu-HU" sz="2400" b="1" dirty="0"/>
              <a:t>Napi 3×-i étkezés</a:t>
            </a:r>
          </a:p>
          <a:p>
            <a:pPr marL="0" indent="0">
              <a:buNone/>
            </a:pPr>
            <a:endParaRPr lang="hu-HU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/>
              <a:t>jó minőség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/>
              <a:t>Ételallergia/ 	intolerancia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/>
              <a:t>mennyiség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/>
              <a:t>repeta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/>
              <a:t> kiszolgálás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/>
              <a:t>+vásárlási lehetőség a    	Pennyben</a:t>
            </a:r>
          </a:p>
          <a:p>
            <a:pPr marL="0" indent="0">
              <a:buNone/>
            </a:pPr>
            <a:endParaRPr lang="hu-HU" sz="2400" dirty="0"/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E1A0443-B90C-42E7-8A14-3B97897AD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8577" y="868680"/>
            <a:ext cx="3594581" cy="239488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B213B9E-9589-41B1-9359-C39B7221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577" y="3594432"/>
            <a:ext cx="3594580" cy="23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0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5EB085-649F-4B10-9588-C4DBD16D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sz="5400" dirty="0">
                <a:latin typeface="Brush Script MT" panose="03060802040406070304" pitchFamily="66" charset="0"/>
              </a:rPr>
            </a:br>
            <a:br>
              <a:rPr lang="hu-HU" sz="5400" dirty="0">
                <a:latin typeface="Brush Script MT" panose="03060802040406070304" pitchFamily="66" charset="0"/>
              </a:rPr>
            </a:br>
            <a:r>
              <a:rPr lang="hu-HU" sz="6700" dirty="0">
                <a:latin typeface="Brush Script MT" panose="03060802040406070304" pitchFamily="66" charset="0"/>
              </a:rPr>
              <a:t>Mit hozzanak magukkal 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72F9B7-5D72-4651-B3D9-253CCC884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736704"/>
            <a:ext cx="3474720" cy="5120639"/>
          </a:xfrm>
        </p:spPr>
        <p:txBody>
          <a:bodyPr anchor="t"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 marL="0" indent="0">
              <a:buNone/>
            </a:pPr>
            <a:r>
              <a:rPr lang="hu-HU" sz="9600" b="1" dirty="0"/>
              <a:t>A buszra: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dirty="0"/>
              <a:t>kishátizsák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dirty="0"/>
              <a:t> kulacsban innivaló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b="1" u="sng" dirty="0">
                <a:solidFill>
                  <a:srgbClr val="000000">
                    <a:lumMod val="65000"/>
                    <a:lumOff val="35000"/>
                  </a:srgbClr>
                </a:solidFill>
              </a:rPr>
              <a:t>eredeti</a:t>
            </a:r>
            <a:r>
              <a:rPr lang="hu-HU" sz="9600" dirty="0"/>
              <a:t> iratok / </a:t>
            </a:r>
            <a:r>
              <a:rPr lang="hu-HU" sz="9600" dirty="0">
                <a:solidFill>
                  <a:srgbClr val="FF0000"/>
                </a:solidFill>
              </a:rPr>
              <a:t>diákig</a:t>
            </a:r>
            <a:r>
              <a:rPr lang="hu-HU" sz="9600" dirty="0">
                <a:solidFill>
                  <a:srgbClr val="00B0F0"/>
                </a:solidFill>
              </a:rPr>
              <a:t>. </a:t>
            </a:r>
            <a:r>
              <a:rPr lang="hu-HU" sz="9600" dirty="0" err="1">
                <a:solidFill>
                  <a:srgbClr val="FF0000"/>
                </a:solidFill>
              </a:rPr>
              <a:t>szig</a:t>
            </a:r>
            <a:r>
              <a:rPr lang="hu-HU" sz="9600" dirty="0">
                <a:solidFill>
                  <a:srgbClr val="FF0000"/>
                </a:solidFill>
              </a:rPr>
              <a:t>. vagy útlevél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dirty="0"/>
              <a:t>szendvics, kevés </a:t>
            </a:r>
            <a:r>
              <a:rPr lang="hu-HU" sz="9600" dirty="0" err="1"/>
              <a:t>rágcsi</a:t>
            </a:r>
            <a:r>
              <a:rPr lang="hu-HU" sz="9600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dirty="0"/>
              <a:t>esőkabát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dirty="0"/>
              <a:t>pénztárca, költőpénz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dirty="0"/>
              <a:t> telefon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dirty="0" err="1">
                <a:solidFill>
                  <a:srgbClr val="FF0000"/>
                </a:solidFill>
              </a:rPr>
              <a:t>Eü</a:t>
            </a:r>
            <a:r>
              <a:rPr lang="hu-HU" sz="9600" dirty="0">
                <a:solidFill>
                  <a:srgbClr val="FF0000"/>
                </a:solidFill>
              </a:rPr>
              <a:t>. szülői nyilatkozat 			</a:t>
            </a:r>
            <a:r>
              <a:rPr lang="hu-HU" sz="9600" dirty="0">
                <a:solidFill>
                  <a:srgbClr val="FF0000"/>
                </a:solidFill>
                <a:hlinkClick r:id="rId2" action="ppaction://hlinkfile"/>
              </a:rPr>
              <a:t>&gt;itt</a:t>
            </a:r>
            <a:endParaRPr lang="hu-HU" sz="9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9600" dirty="0">
                <a:solidFill>
                  <a:srgbClr val="FF0000"/>
                </a:solidFill>
              </a:rPr>
              <a:t>Szülői nyilatkozat 				</a:t>
            </a:r>
            <a:r>
              <a:rPr lang="hu-HU" sz="9600" dirty="0">
                <a:solidFill>
                  <a:srgbClr val="FF0000"/>
                </a:solidFill>
                <a:hlinkClick r:id="rId3" action="ppaction://hlinkfile"/>
              </a:rPr>
              <a:t>&gt;itt</a:t>
            </a:r>
            <a:endParaRPr lang="hu-HU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9000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51B02E1B-8FF2-4249-A4CB-7641AE3C6B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84107" y="833923"/>
            <a:ext cx="3474720" cy="512064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B044D69-2711-405D-9115-489911F87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632" y="139202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835243-AEDC-472A-906A-6F0C1E66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864109"/>
            <a:ext cx="3186260" cy="4791974"/>
          </a:xfrm>
        </p:spPr>
        <p:txBody>
          <a:bodyPr>
            <a:noAutofit/>
          </a:bodyPr>
          <a:lstStyle/>
          <a:p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r>
              <a:rPr lang="hu-HU" sz="6000" dirty="0">
                <a:latin typeface="Brush Script MT" panose="03060802040406070304" pitchFamily="66" charset="0"/>
              </a:rPr>
              <a:t>Mit </a:t>
            </a:r>
            <a:br>
              <a:rPr lang="hu-HU" sz="6000" dirty="0">
                <a:latin typeface="Brush Script MT" panose="03060802040406070304" pitchFamily="66" charset="0"/>
              </a:rPr>
            </a:br>
            <a:r>
              <a:rPr lang="hu-HU" sz="6000" dirty="0">
                <a:latin typeface="Brush Script MT" panose="03060802040406070304" pitchFamily="66" charset="0"/>
              </a:rPr>
              <a:t>hozzanak magukkal?  </a:t>
            </a:r>
            <a:br>
              <a:rPr lang="hu-HU" sz="5400" dirty="0">
                <a:latin typeface="Brush Script MT" panose="03060802040406070304" pitchFamily="66" charset="0"/>
              </a:rPr>
            </a:br>
            <a:endParaRPr lang="hu-HU" sz="5400" dirty="0">
              <a:latin typeface="Brush Script MT" panose="03060802040406070304" pitchFamily="66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90AE0C-1E71-4926-976F-458896C59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hu-HU" sz="3000" b="1" dirty="0"/>
              <a:t>Csomagtartóba kerülő nagytáskába: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Kényelmes, időjárásnak megfelelő ruházat 6 napra (hideg, meleg, eső)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Túrázásra, sportolásra alkalmas cipő </a:t>
            </a:r>
            <a:r>
              <a:rPr lang="hu-HU" sz="3000" dirty="0">
                <a:solidFill>
                  <a:srgbClr val="FF000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Tisztasági felszerelés, papucs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Külön törölköző a strandra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Fürdőruha (2 db)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Napvédőkrém, napozás utáni bőrnyugtató napégésre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Szúnyogriasztó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Tolltartó, színes ceruza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dirty="0"/>
              <a:t>Sapka</a:t>
            </a:r>
            <a:r>
              <a:rPr lang="hu-HU" sz="2800" dirty="0"/>
              <a:t>!</a:t>
            </a:r>
          </a:p>
          <a:p>
            <a:pPr marL="0" indent="0"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b="1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35328DA-AB78-417D-870B-14386A66C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27"/>
          <a:stretch/>
        </p:blipFill>
        <p:spPr>
          <a:xfrm>
            <a:off x="7985632" y="4279768"/>
            <a:ext cx="2864620" cy="21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2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3CEEE-76E3-477E-B86E-E1F5D3DD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r>
              <a:rPr lang="hu-HU" sz="6000" dirty="0">
                <a:latin typeface="Brush Script MT" panose="03060802040406070304" pitchFamily="66" charset="0"/>
              </a:rPr>
              <a:t>Mit hozhatnak?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B626A5-3CA3-4B3C-85EA-A789A75F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/>
              <a:t>Játékokat (társas, kártya, sakk)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/>
              <a:t>Vízi kütyüket (v.pisztoly, úszógumi, búvárszemüveg, v.labda)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/>
              <a:t>Könyvet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/>
              <a:t>Nem romlandó sós, édes süteményt, </a:t>
            </a:r>
            <a:r>
              <a:rPr lang="hu-HU" sz="3200" dirty="0" err="1"/>
              <a:t>rágcsit</a:t>
            </a:r>
            <a:endParaRPr lang="hu-H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/>
              <a:t>Üdítőt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391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9F2ADF-B7B4-4C66-8A86-A9613A0C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br>
              <a:rPr lang="hu-HU" sz="6000" dirty="0">
                <a:latin typeface="Brush Script MT" panose="03060802040406070304" pitchFamily="66" charset="0"/>
              </a:rPr>
            </a:br>
            <a:r>
              <a:rPr lang="hu-HU" sz="6000" dirty="0">
                <a:latin typeface="Brush Script MT" panose="03060802040406070304" pitchFamily="66" charset="0"/>
              </a:rPr>
              <a:t>Mit ne hozzanak?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9F26CC-97B2-4E16-93F6-FF2FE0F909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FF0000"/>
                </a:solidFill>
              </a:rPr>
              <a:t>Szúró, vágó eszközöket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FF0000"/>
                </a:solidFill>
              </a:rPr>
              <a:t>Elektromos játékot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FF0000"/>
                </a:solidFill>
              </a:rPr>
              <a:t>Koffein </a:t>
            </a:r>
            <a:r>
              <a:rPr lang="hu-HU" sz="2800" b="1" dirty="0" err="1">
                <a:solidFill>
                  <a:srgbClr val="FF0000"/>
                </a:solidFill>
              </a:rPr>
              <a:t>tartalmú</a:t>
            </a:r>
            <a:r>
              <a:rPr lang="hu-HU" sz="2800" b="1" dirty="0">
                <a:solidFill>
                  <a:srgbClr val="FF0000"/>
                </a:solidFill>
              </a:rPr>
              <a:t> üdítőitalt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FF0000"/>
                </a:solidFill>
              </a:rPr>
              <a:t>Alkohol </a:t>
            </a:r>
            <a:r>
              <a:rPr lang="hu-HU" sz="2800" b="1" dirty="0" err="1">
                <a:solidFill>
                  <a:srgbClr val="FF0000"/>
                </a:solidFill>
              </a:rPr>
              <a:t>tartalmú</a:t>
            </a:r>
            <a:r>
              <a:rPr lang="hu-HU" sz="2800" b="1" dirty="0">
                <a:solidFill>
                  <a:srgbClr val="FF0000"/>
                </a:solidFill>
              </a:rPr>
              <a:t> italt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FF0000"/>
                </a:solidFill>
              </a:rPr>
              <a:t>Dohányárut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FF0000"/>
                </a:solidFill>
              </a:rPr>
              <a:t>Olyan játékot, amit félt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FF0000"/>
                </a:solidFill>
              </a:rPr>
              <a:t>Tűzgyújtásra alkalmas eszközt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FF0000"/>
                </a:solidFill>
              </a:rPr>
              <a:t>BŐRŐNDÖT !!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8E160C7-E19E-4E1D-B7A1-71662B169F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10143" y="2802212"/>
            <a:ext cx="3187108" cy="31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64142"/>
      </p:ext>
    </p:extLst>
  </p:cSld>
  <p:clrMapOvr>
    <a:masterClrMapping/>
  </p:clrMapOvr>
</p:sld>
</file>

<file path=ppt/theme/theme1.xml><?xml version="1.0" encoding="utf-8"?>
<a:theme xmlns:a="http://schemas.openxmlformats.org/drawingml/2006/main" name="Keret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TM03457475[[fn=Keret]]</Template>
  <TotalTime>0</TotalTime>
  <Words>519</Words>
  <Application>Microsoft Office PowerPoint</Application>
  <PresentationFormat>Szélesvásznú</PresentationFormat>
  <Paragraphs>138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Brush Script MT</vt:lpstr>
      <vt:lpstr>Corbel</vt:lpstr>
      <vt:lpstr>Wingdings</vt:lpstr>
      <vt:lpstr>Wingdings 2</vt:lpstr>
      <vt:lpstr>Keret</vt:lpstr>
      <vt:lpstr>PowerPoint-bemutató</vt:lpstr>
      <vt:lpstr>    A csapat </vt:lpstr>
      <vt:lpstr>   Hová megyünk?</vt:lpstr>
      <vt:lpstr>  Mit csinálunk?</vt:lpstr>
      <vt:lpstr>  Mit eszünk?</vt:lpstr>
      <vt:lpstr>  Mit hozzanak magukkal ?</vt:lpstr>
      <vt:lpstr>   Mit  hozzanak magukkal?   </vt:lpstr>
      <vt:lpstr>   Mit hozhatnak?</vt:lpstr>
      <vt:lpstr>   Mit ne hozzanak?</vt:lpstr>
      <vt:lpstr>   Biztonság</vt:lpstr>
      <vt:lpstr>Játékszabályok</vt:lpstr>
      <vt:lpstr>   Indulás, Érkezés</vt:lpstr>
      <vt:lpstr>    Költségek</vt:lpstr>
      <vt:lpstr>   Kérés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Irány a Balaton!</dc:title>
  <dc:creator>Felhasznalo</dc:creator>
  <cp:lastModifiedBy>Felhasznalo</cp:lastModifiedBy>
  <cp:revision>58</cp:revision>
  <dcterms:created xsi:type="dcterms:W3CDTF">2022-06-14T14:44:04Z</dcterms:created>
  <dcterms:modified xsi:type="dcterms:W3CDTF">2026-06-19T09:18:08Z</dcterms:modified>
</cp:coreProperties>
</file>